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5" r:id="rId2"/>
    <p:sldId id="266" r:id="rId3"/>
    <p:sldId id="257" r:id="rId4"/>
    <p:sldId id="261" r:id="rId5"/>
    <p:sldId id="262" r:id="rId6"/>
    <p:sldId id="263" r:id="rId7"/>
  </p:sldIdLst>
  <p:sldSz cx="12192000" cy="6858000"/>
  <p:notesSz cx="6797675" cy="9926638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C37B68-33B8-490E-8FEA-A70724264C20}" type="datetimeFigureOut">
              <a:rPr lang="en-BE" smtClean="0"/>
              <a:t>04/01/2025</a:t>
            </a:fld>
            <a:endParaRPr lang="en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762E44-8610-4C18-B4B5-A657101880D0}" type="slidenum">
              <a:rPr lang="en-BE" smtClean="0"/>
              <a:t>‹nr.›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878250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2514B-27F3-F793-4B93-99E1956973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221448-2B5A-4177-EDE1-DC7F1DF567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4D7E2-2F9F-B2A3-FD0E-43E6BB6FE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1611-4EBC-4976-9EAB-C31CE34D286C}" type="datetimeFigureOut">
              <a:rPr lang="en-BE" smtClean="0"/>
              <a:t>04/01/2025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18E06-C378-A9BB-1524-9273970F5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6D491-DD52-5DD7-0F7B-343439FD3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066A-92AB-4B7D-905A-11017816CDD7}" type="slidenum">
              <a:rPr lang="en-BE" smtClean="0"/>
              <a:t>‹nr.›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46311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B6961-22BC-6941-4D3F-F826CEA77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91621A-C450-E0A5-FB64-AB2B3BA503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6CB51E-EF05-9552-EC57-412305389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1611-4EBC-4976-9EAB-C31CE34D286C}" type="datetimeFigureOut">
              <a:rPr lang="en-BE" smtClean="0"/>
              <a:t>04/01/2025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EF5BF-31A4-E3D9-B70B-D92BC4C60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F25BE8-D631-37E4-B2CB-BC16DE0ED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066A-92AB-4B7D-905A-11017816CDD7}" type="slidenum">
              <a:rPr lang="en-BE" smtClean="0"/>
              <a:t>‹nr.›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034022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527F56-8CC6-82B6-20B2-8B8FBCABBA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49AC7D-6AE0-8949-4D4F-FFDF0ED5E2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82CE6B-20A6-7E74-7878-7446777F5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1611-4EBC-4976-9EAB-C31CE34D286C}" type="datetimeFigureOut">
              <a:rPr lang="en-BE" smtClean="0"/>
              <a:t>04/01/2025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CE3EF-3CBF-9551-6423-A64A1FCCE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C29B8D-D9F1-358D-FC76-010D2F16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066A-92AB-4B7D-905A-11017816CDD7}" type="slidenum">
              <a:rPr lang="en-BE" smtClean="0"/>
              <a:t>‹nr.›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859343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0E744-367A-B885-CC25-1882E4CAE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A91B0-D212-5F90-7EE9-B4FCDE05E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87257-2279-92D3-E9B6-9D962AD61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1611-4EBC-4976-9EAB-C31CE34D286C}" type="datetimeFigureOut">
              <a:rPr lang="en-BE" smtClean="0"/>
              <a:t>04/01/2025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00B96-7AD2-A556-D5B3-A5083CC31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57227-68CC-C42C-613E-7C4F86772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066A-92AB-4B7D-905A-11017816CDD7}" type="slidenum">
              <a:rPr lang="en-BE" smtClean="0"/>
              <a:t>‹nr.›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166575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C2FC8-2872-8231-5484-E38CB4778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A1E182-982F-BD2C-3CA3-4EAE7C0E8B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5E9152-BE30-4A3A-32A7-2A0300A27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1611-4EBC-4976-9EAB-C31CE34D286C}" type="datetimeFigureOut">
              <a:rPr lang="en-BE" smtClean="0"/>
              <a:t>04/01/2025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3BBA1E-D2A4-27F0-B994-0AFF61B56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BCE9CB-6E39-598C-D307-6CEBF4D41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066A-92AB-4B7D-905A-11017816CDD7}" type="slidenum">
              <a:rPr lang="en-BE" smtClean="0"/>
              <a:t>‹nr.›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105029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4A10E-ED52-EC0C-7710-E45CE90F5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BB98A0-58DF-D960-9D0D-21A0C86064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11B6AC-9CB8-B169-EC4F-468EFEF42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C9418A-F33D-F470-80A0-04580DACB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1611-4EBC-4976-9EAB-C31CE34D286C}" type="datetimeFigureOut">
              <a:rPr lang="en-BE" smtClean="0"/>
              <a:t>04/01/2025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A5D7B8-0A6A-37AD-2748-0D16077D7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5FC7BA-56C8-F22C-C674-52DEE9311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066A-92AB-4B7D-905A-11017816CDD7}" type="slidenum">
              <a:rPr lang="en-BE" smtClean="0"/>
              <a:t>‹nr.›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104700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D1E08-E9EC-4E07-9785-56799A1C9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535B1E-6DFF-6FF4-1DF6-775538E1C6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658A2E-36C0-9DFC-B39B-78B0F0E970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317275-E876-E192-28B9-5463CC3EBC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6A91EC-9FFA-9905-E40A-ABF99D9F6A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654D12-21AD-4740-2E63-7480A13C1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1611-4EBC-4976-9EAB-C31CE34D286C}" type="datetimeFigureOut">
              <a:rPr lang="en-BE" smtClean="0"/>
              <a:t>04/01/2025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13CBF8-12DC-3A36-2DC4-BD352F450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FE047E-60DB-C039-FCF0-CCA3A04D5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066A-92AB-4B7D-905A-11017816CDD7}" type="slidenum">
              <a:rPr lang="en-BE" smtClean="0"/>
              <a:t>‹nr.›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0433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B1C0E-3DF6-FA2C-0B85-920F47897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A4FE8D-89E0-2227-7726-F5DED4231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1611-4EBC-4976-9EAB-C31CE34D286C}" type="datetimeFigureOut">
              <a:rPr lang="en-BE" smtClean="0"/>
              <a:t>04/01/2025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E39FF5-74C0-F60D-4857-6E232C21F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CCFF0B-325A-6D04-CBA9-B25B24698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066A-92AB-4B7D-905A-11017816CDD7}" type="slidenum">
              <a:rPr lang="en-BE" smtClean="0"/>
              <a:t>‹nr.›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934304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D061AB-0FD0-4BD4-58E5-41AA62814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1611-4EBC-4976-9EAB-C31CE34D286C}" type="datetimeFigureOut">
              <a:rPr lang="en-BE" smtClean="0"/>
              <a:t>04/01/2025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8D3807-076C-F894-2605-2FC1F6C2E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4B38BD-7213-4051-2B96-2421DCE5B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066A-92AB-4B7D-905A-11017816CDD7}" type="slidenum">
              <a:rPr lang="en-BE" smtClean="0"/>
              <a:t>‹nr.›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276388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F544D-2F50-589D-9BF1-D973A3374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69C4B-DC34-CF3F-21DC-F4B3AE767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1712DA-A417-661F-2867-F395FC1C9B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A894EC-E3CE-F6D6-B2F1-49C4AA56F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1611-4EBC-4976-9EAB-C31CE34D286C}" type="datetimeFigureOut">
              <a:rPr lang="en-BE" smtClean="0"/>
              <a:t>04/01/2025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623A01-647A-453B-3D55-0668EBF70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E0EFC6-5827-EB55-8D93-3DAAA9DD4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066A-92AB-4B7D-905A-11017816CDD7}" type="slidenum">
              <a:rPr lang="en-BE" smtClean="0"/>
              <a:t>‹nr.›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5535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14E62-939E-7201-2E7A-506B3DABC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DCA223-DD05-1301-23C0-38861F5F71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9CBF32-88AB-0652-9948-86E9DB63A0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E11CA9-94D7-1632-59EF-FF9B78B43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1611-4EBC-4976-9EAB-C31CE34D286C}" type="datetimeFigureOut">
              <a:rPr lang="en-BE" smtClean="0"/>
              <a:t>04/01/2025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7087E5-219D-DAA6-EAA3-0082CB3BB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7CB62F-6B67-8BE6-FF90-46CC7FAF0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7066A-92AB-4B7D-905A-11017816CDD7}" type="slidenum">
              <a:rPr lang="en-BE" smtClean="0"/>
              <a:t>‹nr.›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731119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A0B3D5-6625-9F10-C0E2-0A6FCD888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28D54F-2EFA-9A75-636B-F6F613527D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7336B-3511-33E7-192A-C9B40F51FF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BD1611-4EBC-4976-9EAB-C31CE34D286C}" type="datetimeFigureOut">
              <a:rPr lang="en-BE" smtClean="0"/>
              <a:t>04/01/2025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D30D9-0D5C-DF8A-8707-EBF4ECBF85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10E36C-19EB-6DD0-B454-98284D8EB6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47066A-92AB-4B7D-905A-11017816CDD7}" type="slidenum">
              <a:rPr lang="en-BE" smtClean="0"/>
              <a:t>‹nr.›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438975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C08D82-93F1-9B7B-EE67-CCB79B45C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A7F3E-BAEC-3C7C-BC32-1153181BA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2024 – </a:t>
            </a:r>
            <a:r>
              <a:rPr lang="en-US" sz="5400" dirty="0" err="1"/>
              <a:t>Resultaat</a:t>
            </a:r>
            <a:r>
              <a:rPr lang="en-US" sz="5400" dirty="0"/>
              <a:t> - 2025 - Budget</a:t>
            </a:r>
            <a:endParaRPr lang="en-BE" sz="5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C868FC-0D59-F380-B108-EB0813C53F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14325"/>
            <a:ext cx="1238250" cy="12001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Tijdelijke aanduiding voor inhoud 6">
            <a:extLst>
              <a:ext uri="{FF2B5EF4-FFF2-40B4-BE49-F238E27FC236}">
                <a16:creationId xmlns:a16="http://schemas.microsoft.com/office/drawing/2014/main" id="{D0A1CD03-331C-AA51-CFF4-B7B4B8580B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5101900"/>
              </p:ext>
            </p:extLst>
          </p:nvPr>
        </p:nvGraphicFramePr>
        <p:xfrm>
          <a:off x="1106904" y="1565275"/>
          <a:ext cx="9801727" cy="4659060"/>
        </p:xfrm>
        <a:graphic>
          <a:graphicData uri="http://schemas.openxmlformats.org/drawingml/2006/table">
            <a:tbl>
              <a:tblPr/>
              <a:tblGrid>
                <a:gridCol w="4478820">
                  <a:extLst>
                    <a:ext uri="{9D8B030D-6E8A-4147-A177-3AD203B41FA5}">
                      <a16:colId xmlns:a16="http://schemas.microsoft.com/office/drawing/2014/main" val="2623379531"/>
                    </a:ext>
                  </a:extLst>
                </a:gridCol>
                <a:gridCol w="1223063">
                  <a:extLst>
                    <a:ext uri="{9D8B030D-6E8A-4147-A177-3AD203B41FA5}">
                      <a16:colId xmlns:a16="http://schemas.microsoft.com/office/drawing/2014/main" val="3996587697"/>
                    </a:ext>
                  </a:extLst>
                </a:gridCol>
                <a:gridCol w="826859">
                  <a:extLst>
                    <a:ext uri="{9D8B030D-6E8A-4147-A177-3AD203B41FA5}">
                      <a16:colId xmlns:a16="http://schemas.microsoft.com/office/drawing/2014/main" val="3397975390"/>
                    </a:ext>
                  </a:extLst>
                </a:gridCol>
                <a:gridCol w="1223063">
                  <a:extLst>
                    <a:ext uri="{9D8B030D-6E8A-4147-A177-3AD203B41FA5}">
                      <a16:colId xmlns:a16="http://schemas.microsoft.com/office/drawing/2014/main" val="7108694"/>
                    </a:ext>
                  </a:extLst>
                </a:gridCol>
                <a:gridCol w="826859">
                  <a:extLst>
                    <a:ext uri="{9D8B030D-6E8A-4147-A177-3AD203B41FA5}">
                      <a16:colId xmlns:a16="http://schemas.microsoft.com/office/drawing/2014/main" val="3020246747"/>
                    </a:ext>
                  </a:extLst>
                </a:gridCol>
                <a:gridCol w="1223063">
                  <a:extLst>
                    <a:ext uri="{9D8B030D-6E8A-4147-A177-3AD203B41FA5}">
                      <a16:colId xmlns:a16="http://schemas.microsoft.com/office/drawing/2014/main" val="803778424"/>
                    </a:ext>
                  </a:extLst>
                </a:gridCol>
              </a:tblGrid>
              <a:tr h="465906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€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4387527"/>
                  </a:ext>
                </a:extLst>
              </a:tr>
              <a:tr h="465906"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2771915"/>
                  </a:ext>
                </a:extLst>
              </a:tr>
              <a:tr h="465906"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2312690"/>
                  </a:ext>
                </a:extLst>
              </a:tr>
              <a:tr h="465906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Subisidies P&amp;SV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42.500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41.685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43.572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9188218"/>
                  </a:ext>
                </a:extLst>
              </a:tr>
              <a:tr h="465906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Basissubsidie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4156630"/>
                  </a:ext>
                </a:extLst>
              </a:tr>
              <a:tr h="465906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Afdracht competitieve licenties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18.550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18.465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18.662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8825412"/>
                  </a:ext>
                </a:extLst>
              </a:tr>
              <a:tr h="465906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Afdracht paardenlic (€10)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4.670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1059707"/>
                  </a:ext>
                </a:extLst>
              </a:tr>
              <a:tr h="465906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Afdracht clubs lic (€ 50)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7075982"/>
                  </a:ext>
                </a:extLst>
              </a:tr>
              <a:tr h="465906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Afdracht wedstrijddagen (€100)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7.450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5073320"/>
                  </a:ext>
                </a:extLst>
              </a:tr>
              <a:tr h="465906">
                <a:tc>
                  <a:txBody>
                    <a:bodyPr/>
                    <a:lstStyle/>
                    <a:p>
                      <a:pPr algn="l" fontAlgn="b"/>
                      <a:endParaRPr lang="nl-B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09135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2865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4642E-CF9C-55F4-DECB-852DDC80E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4262D-1B7C-F219-4C47-CC86863F4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2024 – </a:t>
            </a:r>
            <a:r>
              <a:rPr lang="en-US" sz="5400" dirty="0" err="1"/>
              <a:t>Resultaat</a:t>
            </a:r>
            <a:r>
              <a:rPr lang="en-US" sz="5400" dirty="0"/>
              <a:t> - 2025 - Budget</a:t>
            </a:r>
            <a:endParaRPr lang="en-BE" sz="5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104E09-9BF7-FF19-3FD1-B30BB41D79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14325"/>
            <a:ext cx="1238250" cy="12001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Tijdelijke aanduiding voor inhoud 6">
            <a:extLst>
              <a:ext uri="{FF2B5EF4-FFF2-40B4-BE49-F238E27FC236}">
                <a16:creationId xmlns:a16="http://schemas.microsoft.com/office/drawing/2014/main" id="{E99769FC-BC21-416D-B502-0CBE76D34A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4343689"/>
              </p:ext>
            </p:extLst>
          </p:nvPr>
        </p:nvGraphicFramePr>
        <p:xfrm>
          <a:off x="1106904" y="1741488"/>
          <a:ext cx="9849853" cy="4522958"/>
        </p:xfrm>
        <a:graphic>
          <a:graphicData uri="http://schemas.openxmlformats.org/drawingml/2006/table">
            <a:tbl>
              <a:tblPr/>
              <a:tblGrid>
                <a:gridCol w="4500811">
                  <a:extLst>
                    <a:ext uri="{9D8B030D-6E8A-4147-A177-3AD203B41FA5}">
                      <a16:colId xmlns:a16="http://schemas.microsoft.com/office/drawing/2014/main" val="1162900201"/>
                    </a:ext>
                  </a:extLst>
                </a:gridCol>
                <a:gridCol w="1229068">
                  <a:extLst>
                    <a:ext uri="{9D8B030D-6E8A-4147-A177-3AD203B41FA5}">
                      <a16:colId xmlns:a16="http://schemas.microsoft.com/office/drawing/2014/main" val="2176094767"/>
                    </a:ext>
                  </a:extLst>
                </a:gridCol>
                <a:gridCol w="830919">
                  <a:extLst>
                    <a:ext uri="{9D8B030D-6E8A-4147-A177-3AD203B41FA5}">
                      <a16:colId xmlns:a16="http://schemas.microsoft.com/office/drawing/2014/main" val="1437622029"/>
                    </a:ext>
                  </a:extLst>
                </a:gridCol>
                <a:gridCol w="1229068">
                  <a:extLst>
                    <a:ext uri="{9D8B030D-6E8A-4147-A177-3AD203B41FA5}">
                      <a16:colId xmlns:a16="http://schemas.microsoft.com/office/drawing/2014/main" val="624356953"/>
                    </a:ext>
                  </a:extLst>
                </a:gridCol>
                <a:gridCol w="830919">
                  <a:extLst>
                    <a:ext uri="{9D8B030D-6E8A-4147-A177-3AD203B41FA5}">
                      <a16:colId xmlns:a16="http://schemas.microsoft.com/office/drawing/2014/main" val="3393548128"/>
                    </a:ext>
                  </a:extLst>
                </a:gridCol>
                <a:gridCol w="1229068">
                  <a:extLst>
                    <a:ext uri="{9D8B030D-6E8A-4147-A177-3AD203B41FA5}">
                      <a16:colId xmlns:a16="http://schemas.microsoft.com/office/drawing/2014/main" val="4202918045"/>
                    </a:ext>
                  </a:extLst>
                </a:gridCol>
              </a:tblGrid>
              <a:tr h="411178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Jumping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-21.190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-11.781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9.295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008760"/>
                  </a:ext>
                </a:extLst>
              </a:tr>
              <a:tr h="411178"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3602735"/>
                  </a:ext>
                </a:extLst>
              </a:tr>
              <a:tr h="411178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Wedstrijddagen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4654789"/>
                  </a:ext>
                </a:extLst>
              </a:tr>
              <a:tr h="411178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Inschrijvingen - #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10.400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9.234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18.086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1074630"/>
                  </a:ext>
                </a:extLst>
              </a:tr>
              <a:tr h="411178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Inschrijvingen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172.000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153.434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293.752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510139"/>
                  </a:ext>
                </a:extLst>
              </a:tr>
              <a:tr h="411178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Retrocessie 8% P&amp;SV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-13.760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-10.683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3074867"/>
                  </a:ext>
                </a:extLst>
              </a:tr>
              <a:tr h="41117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Kosten (p - officials - org - equipe)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-175.540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-155.345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-286.413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3463149"/>
                  </a:ext>
                </a:extLst>
              </a:tr>
              <a:tr h="411178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 voorber wedstr (15/07)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-3.960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-1.016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474035"/>
                  </a:ext>
                </a:extLst>
              </a:tr>
              <a:tr h="411178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Sponsoring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4.173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8001369"/>
                  </a:ext>
                </a:extLst>
              </a:tr>
              <a:tr h="411178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Afschrijving chrono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-1.730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-1.235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-1.235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8849318"/>
                  </a:ext>
                </a:extLst>
              </a:tr>
              <a:tr h="411178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Vergadering SC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-1.200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-1.109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-509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87736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3710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0E9634-DBFE-D15D-8916-9433DE852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8F517-36A0-7445-38D4-EA7E6AE62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2024 – </a:t>
            </a:r>
            <a:r>
              <a:rPr lang="en-US" sz="5400" dirty="0" err="1"/>
              <a:t>Resultaat</a:t>
            </a:r>
            <a:r>
              <a:rPr lang="en-US" sz="5400" dirty="0"/>
              <a:t> - 2025 - Budget</a:t>
            </a:r>
            <a:endParaRPr lang="en-BE" sz="5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78F760-E8E2-1BA0-1EDC-6B22D4D0D5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14325"/>
            <a:ext cx="1238250" cy="12001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2" name="Tijdelijke aanduiding voor inhoud 11">
            <a:extLst>
              <a:ext uri="{FF2B5EF4-FFF2-40B4-BE49-F238E27FC236}">
                <a16:creationId xmlns:a16="http://schemas.microsoft.com/office/drawing/2014/main" id="{FDE3079C-7E55-EC02-AFD4-19ADEB4A62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5743591"/>
              </p:ext>
            </p:extLst>
          </p:nvPr>
        </p:nvGraphicFramePr>
        <p:xfrm>
          <a:off x="946483" y="1690688"/>
          <a:ext cx="9793704" cy="4242277"/>
        </p:xfrm>
        <a:graphic>
          <a:graphicData uri="http://schemas.openxmlformats.org/drawingml/2006/table">
            <a:tbl>
              <a:tblPr/>
              <a:tblGrid>
                <a:gridCol w="4475155">
                  <a:extLst>
                    <a:ext uri="{9D8B030D-6E8A-4147-A177-3AD203B41FA5}">
                      <a16:colId xmlns:a16="http://schemas.microsoft.com/office/drawing/2014/main" val="2477359243"/>
                    </a:ext>
                  </a:extLst>
                </a:gridCol>
                <a:gridCol w="1222061">
                  <a:extLst>
                    <a:ext uri="{9D8B030D-6E8A-4147-A177-3AD203B41FA5}">
                      <a16:colId xmlns:a16="http://schemas.microsoft.com/office/drawing/2014/main" val="4237630679"/>
                    </a:ext>
                  </a:extLst>
                </a:gridCol>
                <a:gridCol w="826183">
                  <a:extLst>
                    <a:ext uri="{9D8B030D-6E8A-4147-A177-3AD203B41FA5}">
                      <a16:colId xmlns:a16="http://schemas.microsoft.com/office/drawing/2014/main" val="1168559173"/>
                    </a:ext>
                  </a:extLst>
                </a:gridCol>
                <a:gridCol w="1222061">
                  <a:extLst>
                    <a:ext uri="{9D8B030D-6E8A-4147-A177-3AD203B41FA5}">
                      <a16:colId xmlns:a16="http://schemas.microsoft.com/office/drawing/2014/main" val="935374609"/>
                    </a:ext>
                  </a:extLst>
                </a:gridCol>
                <a:gridCol w="826183">
                  <a:extLst>
                    <a:ext uri="{9D8B030D-6E8A-4147-A177-3AD203B41FA5}">
                      <a16:colId xmlns:a16="http://schemas.microsoft.com/office/drawing/2014/main" val="3333736784"/>
                    </a:ext>
                  </a:extLst>
                </a:gridCol>
                <a:gridCol w="1222061">
                  <a:extLst>
                    <a:ext uri="{9D8B030D-6E8A-4147-A177-3AD203B41FA5}">
                      <a16:colId xmlns:a16="http://schemas.microsoft.com/office/drawing/2014/main" val="2499099530"/>
                    </a:ext>
                  </a:extLst>
                </a:gridCol>
              </a:tblGrid>
              <a:tr h="326329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€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0258909"/>
                  </a:ext>
                </a:extLst>
              </a:tr>
              <a:tr h="326329"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4702322"/>
                  </a:ext>
                </a:extLst>
              </a:tr>
              <a:tr h="326329"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6081478"/>
                  </a:ext>
                </a:extLst>
              </a:tr>
              <a:tr h="326329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Dressuur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-3.079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-2.055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8448961"/>
                  </a:ext>
                </a:extLst>
              </a:tr>
              <a:tr h="326329"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043950"/>
                  </a:ext>
                </a:extLst>
              </a:tr>
              <a:tr h="326329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Wedstrijddagen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6439079"/>
                  </a:ext>
                </a:extLst>
              </a:tr>
              <a:tr h="326329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Inschrijvingen - #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1.383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4244207"/>
                  </a:ext>
                </a:extLst>
              </a:tr>
              <a:tr h="326329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Inschrijvingen - €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21.500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16.933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20.506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2197462"/>
                  </a:ext>
                </a:extLst>
              </a:tr>
              <a:tr h="326329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Retrocessie 8% P&amp;SV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-1.720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-1.120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8825758"/>
                  </a:ext>
                </a:extLst>
              </a:tr>
              <a:tr h="326329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Kosten (p - officials - org)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-20.500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-15.983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-20.485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9459302"/>
                  </a:ext>
                </a:extLst>
              </a:tr>
              <a:tr h="326329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 voorber wedstr (01/01)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-1.852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-1.505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5556377"/>
                  </a:ext>
                </a:extLst>
              </a:tr>
              <a:tr h="326329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Sponsoring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9489813"/>
                  </a:ext>
                </a:extLst>
              </a:tr>
              <a:tr h="326329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Afschrijving aanhangwagen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-507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-380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-457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90308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9815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AAB1A-BBEC-701A-491A-984A040B78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1E9A6-EA0F-C78A-18F0-BDAE45B36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2024 – </a:t>
            </a:r>
            <a:r>
              <a:rPr lang="en-US" sz="5400" dirty="0" err="1"/>
              <a:t>Resultaat</a:t>
            </a:r>
            <a:r>
              <a:rPr lang="en-US" sz="5400" dirty="0"/>
              <a:t> - 2025 - Budget</a:t>
            </a:r>
            <a:endParaRPr lang="en-BE" sz="5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B65718-E368-EDCD-204D-15D3FDED30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14325"/>
            <a:ext cx="1238250" cy="12001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Tijdelijke aanduiding voor inhoud 6">
            <a:extLst>
              <a:ext uri="{FF2B5EF4-FFF2-40B4-BE49-F238E27FC236}">
                <a16:creationId xmlns:a16="http://schemas.microsoft.com/office/drawing/2014/main" id="{8A36491D-B22D-BFCF-B7FD-0EE9DE5408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8118373"/>
              </p:ext>
            </p:extLst>
          </p:nvPr>
        </p:nvGraphicFramePr>
        <p:xfrm>
          <a:off x="1195137" y="1690688"/>
          <a:ext cx="9697452" cy="4573751"/>
        </p:xfrm>
        <a:graphic>
          <a:graphicData uri="http://schemas.openxmlformats.org/drawingml/2006/table">
            <a:tbl>
              <a:tblPr/>
              <a:tblGrid>
                <a:gridCol w="4431173">
                  <a:extLst>
                    <a:ext uri="{9D8B030D-6E8A-4147-A177-3AD203B41FA5}">
                      <a16:colId xmlns:a16="http://schemas.microsoft.com/office/drawing/2014/main" val="1872753408"/>
                    </a:ext>
                  </a:extLst>
                </a:gridCol>
                <a:gridCol w="1210051">
                  <a:extLst>
                    <a:ext uri="{9D8B030D-6E8A-4147-A177-3AD203B41FA5}">
                      <a16:colId xmlns:a16="http://schemas.microsoft.com/office/drawing/2014/main" val="2354185236"/>
                    </a:ext>
                  </a:extLst>
                </a:gridCol>
                <a:gridCol w="818063">
                  <a:extLst>
                    <a:ext uri="{9D8B030D-6E8A-4147-A177-3AD203B41FA5}">
                      <a16:colId xmlns:a16="http://schemas.microsoft.com/office/drawing/2014/main" val="2080925210"/>
                    </a:ext>
                  </a:extLst>
                </a:gridCol>
                <a:gridCol w="1210051">
                  <a:extLst>
                    <a:ext uri="{9D8B030D-6E8A-4147-A177-3AD203B41FA5}">
                      <a16:colId xmlns:a16="http://schemas.microsoft.com/office/drawing/2014/main" val="2653202483"/>
                    </a:ext>
                  </a:extLst>
                </a:gridCol>
                <a:gridCol w="818063">
                  <a:extLst>
                    <a:ext uri="{9D8B030D-6E8A-4147-A177-3AD203B41FA5}">
                      <a16:colId xmlns:a16="http://schemas.microsoft.com/office/drawing/2014/main" val="4275811396"/>
                    </a:ext>
                  </a:extLst>
                </a:gridCol>
                <a:gridCol w="1210051">
                  <a:extLst>
                    <a:ext uri="{9D8B030D-6E8A-4147-A177-3AD203B41FA5}">
                      <a16:colId xmlns:a16="http://schemas.microsoft.com/office/drawing/2014/main" val="919118863"/>
                    </a:ext>
                  </a:extLst>
                </a:gridCol>
              </a:tblGrid>
              <a:tr h="351827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€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816407"/>
                  </a:ext>
                </a:extLst>
              </a:tr>
              <a:tr h="351827"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070763"/>
                  </a:ext>
                </a:extLst>
              </a:tr>
              <a:tr h="351827"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7186186"/>
                  </a:ext>
                </a:extLst>
              </a:tr>
              <a:tr h="351827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IPK Dressuur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-6.017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3753323"/>
                  </a:ext>
                </a:extLst>
              </a:tr>
              <a:tr h="351827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waarvan verandering locatie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-2.000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0476839"/>
                  </a:ext>
                </a:extLst>
              </a:tr>
              <a:tr h="351827"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0962510"/>
                  </a:ext>
                </a:extLst>
              </a:tr>
              <a:tr h="351827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HGVBB Feest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-2.200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-1.935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-1.914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0089314"/>
                  </a:ext>
                </a:extLst>
              </a:tr>
              <a:tr h="351827"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5117842"/>
                  </a:ext>
                </a:extLst>
              </a:tr>
              <a:tr h="351827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Vast secretariaat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-1.200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-24.782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-38.164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6561982"/>
                  </a:ext>
                </a:extLst>
              </a:tr>
              <a:tr h="351827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Personeelskost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-21.209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-34.879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0335591"/>
                  </a:ext>
                </a:extLst>
              </a:tr>
              <a:tr h="351827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Telefoon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-1.200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-2.880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-2.247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75680"/>
                  </a:ext>
                </a:extLst>
              </a:tr>
              <a:tr h="351827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Overige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2821078"/>
                  </a:ext>
                </a:extLst>
              </a:tr>
              <a:tr h="351827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 secret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-1.137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-1.307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6015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3536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46BFE7-71CB-9DB3-26C1-879683400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7D8A8-CAFE-4B66-766F-B4714A86E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2024 – </a:t>
            </a:r>
            <a:r>
              <a:rPr lang="en-US" sz="5400" dirty="0" err="1"/>
              <a:t>Resultaat</a:t>
            </a:r>
            <a:r>
              <a:rPr lang="en-US" sz="5400" dirty="0"/>
              <a:t> - 2025 - Budget</a:t>
            </a:r>
            <a:endParaRPr lang="en-BE" sz="5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481002-8853-2C81-BA4E-9E0A7BEBEA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14325"/>
            <a:ext cx="1238250" cy="12001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Tijdelijke aanduiding voor inhoud 6">
            <a:extLst>
              <a:ext uri="{FF2B5EF4-FFF2-40B4-BE49-F238E27FC236}">
                <a16:creationId xmlns:a16="http://schemas.microsoft.com/office/drawing/2014/main" id="{6F94933B-10E5-6BE7-FDDD-789BEE0DFB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5643897"/>
              </p:ext>
            </p:extLst>
          </p:nvPr>
        </p:nvGraphicFramePr>
        <p:xfrm>
          <a:off x="1147011" y="1690687"/>
          <a:ext cx="9849851" cy="4802182"/>
        </p:xfrm>
        <a:graphic>
          <a:graphicData uri="http://schemas.openxmlformats.org/drawingml/2006/table">
            <a:tbl>
              <a:tblPr/>
              <a:tblGrid>
                <a:gridCol w="4500812">
                  <a:extLst>
                    <a:ext uri="{9D8B030D-6E8A-4147-A177-3AD203B41FA5}">
                      <a16:colId xmlns:a16="http://schemas.microsoft.com/office/drawing/2014/main" val="3548053573"/>
                    </a:ext>
                  </a:extLst>
                </a:gridCol>
                <a:gridCol w="1229067">
                  <a:extLst>
                    <a:ext uri="{9D8B030D-6E8A-4147-A177-3AD203B41FA5}">
                      <a16:colId xmlns:a16="http://schemas.microsoft.com/office/drawing/2014/main" val="2720390167"/>
                    </a:ext>
                  </a:extLst>
                </a:gridCol>
                <a:gridCol w="830919">
                  <a:extLst>
                    <a:ext uri="{9D8B030D-6E8A-4147-A177-3AD203B41FA5}">
                      <a16:colId xmlns:a16="http://schemas.microsoft.com/office/drawing/2014/main" val="1146607735"/>
                    </a:ext>
                  </a:extLst>
                </a:gridCol>
                <a:gridCol w="1229067">
                  <a:extLst>
                    <a:ext uri="{9D8B030D-6E8A-4147-A177-3AD203B41FA5}">
                      <a16:colId xmlns:a16="http://schemas.microsoft.com/office/drawing/2014/main" val="3965270485"/>
                    </a:ext>
                  </a:extLst>
                </a:gridCol>
                <a:gridCol w="830919">
                  <a:extLst>
                    <a:ext uri="{9D8B030D-6E8A-4147-A177-3AD203B41FA5}">
                      <a16:colId xmlns:a16="http://schemas.microsoft.com/office/drawing/2014/main" val="2477805320"/>
                    </a:ext>
                  </a:extLst>
                </a:gridCol>
                <a:gridCol w="1229067">
                  <a:extLst>
                    <a:ext uri="{9D8B030D-6E8A-4147-A177-3AD203B41FA5}">
                      <a16:colId xmlns:a16="http://schemas.microsoft.com/office/drawing/2014/main" val="3223066198"/>
                    </a:ext>
                  </a:extLst>
                </a:gridCol>
              </a:tblGrid>
              <a:tr h="343013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€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2195603"/>
                  </a:ext>
                </a:extLst>
              </a:tr>
              <a:tr h="343013"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857856"/>
                  </a:ext>
                </a:extLst>
              </a:tr>
              <a:tr h="343013"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8353234"/>
                  </a:ext>
                </a:extLst>
              </a:tr>
              <a:tr h="343013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Overige admin kosten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-3.625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-5.669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-5.595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595133"/>
                  </a:ext>
                </a:extLst>
              </a:tr>
              <a:tr h="343013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ICT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-1.000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-1.653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-2.201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4447456"/>
                  </a:ext>
                </a:extLst>
              </a:tr>
              <a:tr h="343013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Bureelmat secret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-2.245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-1.928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1958392"/>
                  </a:ext>
                </a:extLst>
              </a:tr>
              <a:tr h="343013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Boekhouding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0141022"/>
                  </a:ext>
                </a:extLst>
              </a:tr>
              <a:tr h="343013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Vergaderingen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-380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9315492"/>
                  </a:ext>
                </a:extLst>
              </a:tr>
              <a:tr h="343013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verzekeringen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-445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-445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738446"/>
                  </a:ext>
                </a:extLst>
              </a:tr>
              <a:tr h="343013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Wettel public - belast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-480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-446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-472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2428574"/>
                  </a:ext>
                </a:extLst>
              </a:tr>
              <a:tr h="343013"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9627411"/>
                  </a:ext>
                </a:extLst>
              </a:tr>
              <a:tr h="343013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Financieel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1.765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-332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251459"/>
                  </a:ext>
                </a:extLst>
              </a:tr>
              <a:tr h="343013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interesten op beleggingen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2.160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8044"/>
                  </a:ext>
                </a:extLst>
              </a:tr>
              <a:tr h="343013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bankkosten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-395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-332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90483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5723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93712F-53F5-EB5E-3EC7-785A662FA5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9AD05-B8D0-1867-8BCA-19C5DDC34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2024 – </a:t>
            </a:r>
            <a:r>
              <a:rPr lang="en-US" sz="5400" dirty="0" err="1"/>
              <a:t>Resultaat</a:t>
            </a:r>
            <a:r>
              <a:rPr lang="en-US" sz="5400" dirty="0"/>
              <a:t> - 2025 - Budget</a:t>
            </a:r>
            <a:endParaRPr lang="en-BE" sz="5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A39EA6-143C-322D-2904-BF50A0113B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14325"/>
            <a:ext cx="1238250" cy="12001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Tijdelijke aanduiding voor inhoud 6">
            <a:extLst>
              <a:ext uri="{FF2B5EF4-FFF2-40B4-BE49-F238E27FC236}">
                <a16:creationId xmlns:a16="http://schemas.microsoft.com/office/drawing/2014/main" id="{8A30FBAD-FF13-CF17-1BAF-4FAC050214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1151864"/>
              </p:ext>
            </p:extLst>
          </p:nvPr>
        </p:nvGraphicFramePr>
        <p:xfrm>
          <a:off x="1098884" y="1690688"/>
          <a:ext cx="9889957" cy="4661986"/>
        </p:xfrm>
        <a:graphic>
          <a:graphicData uri="http://schemas.openxmlformats.org/drawingml/2006/table">
            <a:tbl>
              <a:tblPr/>
              <a:tblGrid>
                <a:gridCol w="4519137">
                  <a:extLst>
                    <a:ext uri="{9D8B030D-6E8A-4147-A177-3AD203B41FA5}">
                      <a16:colId xmlns:a16="http://schemas.microsoft.com/office/drawing/2014/main" val="3438061915"/>
                    </a:ext>
                  </a:extLst>
                </a:gridCol>
                <a:gridCol w="1234072">
                  <a:extLst>
                    <a:ext uri="{9D8B030D-6E8A-4147-A177-3AD203B41FA5}">
                      <a16:colId xmlns:a16="http://schemas.microsoft.com/office/drawing/2014/main" val="3960573462"/>
                    </a:ext>
                  </a:extLst>
                </a:gridCol>
                <a:gridCol w="834302">
                  <a:extLst>
                    <a:ext uri="{9D8B030D-6E8A-4147-A177-3AD203B41FA5}">
                      <a16:colId xmlns:a16="http://schemas.microsoft.com/office/drawing/2014/main" val="2875891495"/>
                    </a:ext>
                  </a:extLst>
                </a:gridCol>
                <a:gridCol w="1234072">
                  <a:extLst>
                    <a:ext uri="{9D8B030D-6E8A-4147-A177-3AD203B41FA5}">
                      <a16:colId xmlns:a16="http://schemas.microsoft.com/office/drawing/2014/main" val="2817355109"/>
                    </a:ext>
                  </a:extLst>
                </a:gridCol>
                <a:gridCol w="834302">
                  <a:extLst>
                    <a:ext uri="{9D8B030D-6E8A-4147-A177-3AD203B41FA5}">
                      <a16:colId xmlns:a16="http://schemas.microsoft.com/office/drawing/2014/main" val="1822404517"/>
                    </a:ext>
                  </a:extLst>
                </a:gridCol>
                <a:gridCol w="1234072">
                  <a:extLst>
                    <a:ext uri="{9D8B030D-6E8A-4147-A177-3AD203B41FA5}">
                      <a16:colId xmlns:a16="http://schemas.microsoft.com/office/drawing/2014/main" val="3801953861"/>
                    </a:ext>
                  </a:extLst>
                </a:gridCol>
              </a:tblGrid>
              <a:tr h="332999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€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9397671"/>
                  </a:ext>
                </a:extLst>
              </a:tr>
              <a:tr h="332999"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9067885"/>
                  </a:ext>
                </a:extLst>
              </a:tr>
              <a:tr h="332999"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9397139"/>
                  </a:ext>
                </a:extLst>
              </a:tr>
              <a:tr h="332999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Subisidies P&amp;SV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41.685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41.685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43.572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1021787"/>
                  </a:ext>
                </a:extLst>
              </a:tr>
              <a:tr h="332999"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0378681"/>
                  </a:ext>
                </a:extLst>
              </a:tr>
              <a:tr h="332999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Jumping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-21.190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-11.781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9.295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534451"/>
                  </a:ext>
                </a:extLst>
              </a:tr>
              <a:tr h="332999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Dressuur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-3.079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-2.055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416723"/>
                  </a:ext>
                </a:extLst>
              </a:tr>
              <a:tr h="332999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IPK Dressuur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-6.017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4722952"/>
                  </a:ext>
                </a:extLst>
              </a:tr>
              <a:tr h="332999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HGVBB Feest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-2.200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-1.935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-1.914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629899"/>
                  </a:ext>
                </a:extLst>
              </a:tr>
              <a:tr h="332999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Vast secretariaat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-1.200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-24.782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-38.164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2131167"/>
                  </a:ext>
                </a:extLst>
              </a:tr>
              <a:tr h="332999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Overige admin kosten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-3.625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-5.669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-5.595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201464"/>
                  </a:ext>
                </a:extLst>
              </a:tr>
              <a:tr h="332999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Financieel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1.765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-332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8160856"/>
                  </a:ext>
                </a:extLst>
              </a:tr>
              <a:tr h="332999"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3519445"/>
                  </a:ext>
                </a:extLst>
              </a:tr>
              <a:tr h="332999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Resultaat v/h boekjaar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12.086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-8.789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41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0406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489</Words>
  <Application>Microsoft Office PowerPoint</Application>
  <PresentationFormat>Breedbeeld</PresentationFormat>
  <Paragraphs>271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 Theme</vt:lpstr>
      <vt:lpstr>2024 – Resultaat - 2025 - Budget</vt:lpstr>
      <vt:lpstr>2024 – Resultaat - 2025 - Budget</vt:lpstr>
      <vt:lpstr>2024 – Resultaat - 2025 - Budget</vt:lpstr>
      <vt:lpstr>2024 – Resultaat - 2025 - Budget</vt:lpstr>
      <vt:lpstr>2024 – Resultaat - 2025 - Budget</vt:lpstr>
      <vt:lpstr>2024 – Resultaat - 2025 - Budget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2023 - Kerncijfers</dc:title>
  <dc:creator>Koen Boels</dc:creator>
  <cp:lastModifiedBy>Koen Boels</cp:lastModifiedBy>
  <cp:revision>6</cp:revision>
  <cp:lastPrinted>2024-03-18T17:36:21Z</cp:lastPrinted>
  <dcterms:created xsi:type="dcterms:W3CDTF">2024-03-18T16:29:24Z</dcterms:created>
  <dcterms:modified xsi:type="dcterms:W3CDTF">2025-04-01T10:16:37Z</dcterms:modified>
</cp:coreProperties>
</file>